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A7E"/>
    <a:srgbClr val="E8755C"/>
    <a:srgbClr val="3D5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871662" y="1898451"/>
            <a:ext cx="844867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CURSO</a:t>
            </a:r>
            <a:endParaRPr dirty="0"/>
          </a:p>
        </p:txBody>
      </p:sp>
      <p:sp>
        <p:nvSpPr>
          <p:cNvPr id="86" name="Google Shape;86;p13"/>
          <p:cNvSpPr txBox="1"/>
          <p:nvPr/>
        </p:nvSpPr>
        <p:spPr>
          <a:xfrm>
            <a:off x="1660445" y="2374701"/>
            <a:ext cx="8871108" cy="156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INTELIGENCIA ARTIFICIAL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400" b="1" i="0" u="none" strike="noStrike" cap="none" dirty="0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 PARA TODOS</a:t>
            </a:r>
            <a:endParaRPr dirty="0"/>
          </a:p>
        </p:txBody>
      </p:sp>
      <p:sp>
        <p:nvSpPr>
          <p:cNvPr id="87" name="Google Shape;87;p13"/>
          <p:cNvSpPr/>
          <p:nvPr/>
        </p:nvSpPr>
        <p:spPr>
          <a:xfrm>
            <a:off x="1871662" y="4073723"/>
            <a:ext cx="8448675" cy="57150"/>
          </a:xfrm>
          <a:prstGeom prst="rect">
            <a:avLst/>
          </a:prstGeom>
          <a:solidFill>
            <a:srgbClr val="E875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871662" y="4416623"/>
            <a:ext cx="844867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 err="1">
                <a:solidFill>
                  <a:srgbClr val="64748B"/>
                </a:solidFill>
                <a:latin typeface="Poppins"/>
                <a:ea typeface="Poppins"/>
                <a:cs typeface="Poppins"/>
                <a:sym typeface="Poppins"/>
              </a:rPr>
              <a:t>Guía</a:t>
            </a:r>
            <a:r>
              <a:rPr lang="en-US" sz="2100" b="0" i="0" u="none" strike="noStrike" cap="none" dirty="0">
                <a:solidFill>
                  <a:srgbClr val="64748B"/>
                </a:solidFill>
                <a:latin typeface="Poppins"/>
                <a:ea typeface="Poppins"/>
                <a:cs typeface="Poppins"/>
                <a:sym typeface="Poppins"/>
              </a:rPr>
              <a:t> Paso a Paso: </a:t>
            </a:r>
            <a:r>
              <a:rPr lang="en-US" sz="2100" b="0" i="0" u="none" strike="noStrike" cap="none" dirty="0" err="1">
                <a:solidFill>
                  <a:srgbClr val="64748B"/>
                </a:solidFill>
                <a:latin typeface="Poppins"/>
                <a:ea typeface="Poppins"/>
                <a:cs typeface="Poppins"/>
                <a:sym typeface="Poppins"/>
              </a:rPr>
              <a:t>Dominando</a:t>
            </a:r>
            <a:r>
              <a:rPr lang="en-US" sz="2100" b="0" i="0" u="none" strike="noStrike" cap="none" dirty="0">
                <a:solidFill>
                  <a:srgbClr val="64748B"/>
                </a:solidFill>
                <a:latin typeface="Poppins"/>
                <a:ea typeface="Poppins"/>
                <a:cs typeface="Poppins"/>
                <a:sym typeface="Poppins"/>
              </a:rPr>
              <a:t> Google Gemini</a:t>
            </a:r>
            <a:endParaRPr dirty="0"/>
          </a:p>
        </p:txBody>
      </p:sp>
      <p:pic>
        <p:nvPicPr>
          <p:cNvPr id="2" name="Imagen 1" descr="C:\Users\USUARIO\Pictures\Materiales ICATHI 4\Mmebretes_Mesa de trabajo 1.png">
            <a:extLst>
              <a:ext uri="{FF2B5EF4-FFF2-40B4-BE49-F238E27FC236}">
                <a16:creationId xmlns:a16="http://schemas.microsoft.com/office/drawing/2014/main" id="{D7A678CA-060E-0464-E66B-B30C7339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9" t="2563" r="58244" b="89359"/>
          <a:stretch>
            <a:fillRect/>
          </a:stretch>
        </p:blipFill>
        <p:spPr bwMode="auto">
          <a:xfrm>
            <a:off x="655001" y="699914"/>
            <a:ext cx="1963159" cy="119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7D67CE4B-F73F-42A2-E495-E99731328677}"/>
              </a:ext>
            </a:extLst>
          </p:cNvPr>
          <p:cNvSpPr/>
          <p:nvPr/>
        </p:nvSpPr>
        <p:spPr>
          <a:xfrm>
            <a:off x="0" y="1701209"/>
            <a:ext cx="320040" cy="514350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DD125881-D244-9C78-FBD6-8B99B1146447}"/>
              </a:ext>
            </a:extLst>
          </p:cNvPr>
          <p:cNvSpPr/>
          <p:nvPr/>
        </p:nvSpPr>
        <p:spPr>
          <a:xfrm>
            <a:off x="11864881" y="-10636"/>
            <a:ext cx="320040" cy="514350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B21F215B-ABD4-6113-047E-B5E270851A99}"/>
              </a:ext>
            </a:extLst>
          </p:cNvPr>
          <p:cNvSpPr/>
          <p:nvPr/>
        </p:nvSpPr>
        <p:spPr>
          <a:xfrm>
            <a:off x="11868428" y="5143497"/>
            <a:ext cx="323572" cy="1715396"/>
          </a:xfrm>
          <a:prstGeom prst="rect">
            <a:avLst/>
          </a:prstGeom>
          <a:solidFill>
            <a:srgbClr val="3D5A96"/>
          </a:solidFill>
          <a:ln w="12700">
            <a:noFill/>
            <a:prstDash val="solid"/>
          </a:ln>
        </p:spPr>
        <p:txBody>
          <a:bodyPr/>
          <a:lstStyle/>
          <a:p>
            <a:endParaRPr lang="es-MX" dirty="0"/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AEEFDD83-7E61-A842-5889-F024576C68B1}"/>
              </a:ext>
            </a:extLst>
          </p:cNvPr>
          <p:cNvSpPr/>
          <p:nvPr/>
        </p:nvSpPr>
        <p:spPr>
          <a:xfrm>
            <a:off x="0" y="867"/>
            <a:ext cx="326038" cy="1715396"/>
          </a:xfrm>
          <a:prstGeom prst="rect">
            <a:avLst/>
          </a:prstGeom>
          <a:solidFill>
            <a:srgbClr val="3D5A96"/>
          </a:solidFill>
          <a:ln w="12700">
            <a:noFill/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486025"/>
            <a:ext cx="3486150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2486025"/>
            <a:ext cx="3486150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2486025"/>
            <a:ext cx="3486150" cy="2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 txBox="1"/>
          <p:nvPr/>
        </p:nvSpPr>
        <p:spPr>
          <a:xfrm>
            <a:off x="913923" y="3714750"/>
            <a:ext cx="2820352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Interactúa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981075" y="4257675"/>
            <a:ext cx="26860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Usa la barra de prompt para comunicarte de forma natural.</a:t>
            </a:r>
            <a:endParaRPr/>
          </a:p>
        </p:txBody>
      </p:sp>
      <p:sp>
        <p:nvSpPr>
          <p:cNvPr id="218" name="Google Shape;218;p22"/>
          <p:cNvSpPr txBox="1"/>
          <p:nvPr/>
        </p:nvSpPr>
        <p:spPr>
          <a:xfrm>
            <a:off x="4685823" y="3714750"/>
            <a:ext cx="2820352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Personaliza</a:t>
            </a:r>
            <a:endParaRPr/>
          </a:p>
        </p:txBody>
      </p:sp>
      <p:sp>
        <p:nvSpPr>
          <p:cNvPr id="219" name="Google Shape;219;p22"/>
          <p:cNvSpPr txBox="1"/>
          <p:nvPr/>
        </p:nvSpPr>
        <p:spPr>
          <a:xfrm>
            <a:off x="4752975" y="4257675"/>
            <a:ext cx="26860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Crea Gems para que Gemini trabaje bajo tus propias reglas.</a:t>
            </a:r>
            <a:endParaRPr/>
          </a:p>
        </p:txBody>
      </p:sp>
      <p:sp>
        <p:nvSpPr>
          <p:cNvPr id="220" name="Google Shape;220;p22"/>
          <p:cNvSpPr txBox="1"/>
          <p:nvPr/>
        </p:nvSpPr>
        <p:spPr>
          <a:xfrm>
            <a:off x="8457723" y="3714750"/>
            <a:ext cx="2820352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Conecta</a:t>
            </a:r>
            <a:endParaRPr/>
          </a:p>
        </p:txBody>
      </p:sp>
      <p:sp>
        <p:nvSpPr>
          <p:cNvPr id="221" name="Google Shape;221;p22"/>
          <p:cNvSpPr txBox="1"/>
          <p:nvPr/>
        </p:nvSpPr>
        <p:spPr>
          <a:xfrm>
            <a:off x="8524875" y="4257675"/>
            <a:ext cx="26860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Integra Drive y archivos locales para un análisis superior.</a:t>
            </a:r>
            <a:endParaRPr/>
          </a:p>
        </p:txBody>
      </p:sp>
      <p:pic>
        <p:nvPicPr>
          <p:cNvPr id="222" name="Google Shape;222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57400" y="2943225"/>
            <a:ext cx="5334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62625" y="2943225"/>
            <a:ext cx="6667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34525" y="2943225"/>
            <a:ext cx="66675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2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Conclusión: IA para Todos</a:t>
            </a:r>
            <a:endParaRPr/>
          </a:p>
        </p:txBody>
      </p:sp>
      <p:sp>
        <p:nvSpPr>
          <p:cNvPr id="226" name="Google Shape;226;p22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7297A47F-3745-6E28-8E40-BFD78FACC719}"/>
              </a:ext>
            </a:extLst>
          </p:cNvPr>
          <p:cNvSpPr/>
          <p:nvPr/>
        </p:nvSpPr>
        <p:spPr>
          <a:xfrm flipV="1">
            <a:off x="-21265" y="6614004"/>
            <a:ext cx="12213265" cy="265794"/>
          </a:xfrm>
          <a:prstGeom prst="rect">
            <a:avLst/>
          </a:prstGeom>
          <a:solidFill>
            <a:srgbClr val="E8755C"/>
          </a:solidFill>
          <a:ln w="12700">
            <a:noFill/>
            <a:prstDash val="solid"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:\Users\USUARIO\Pictures\Materiales ICATHI 4\Mmebretes_Mesa de trabajo 1.png">
            <a:extLst>
              <a:ext uri="{FF2B5EF4-FFF2-40B4-BE49-F238E27FC236}">
                <a16:creationId xmlns:a16="http://schemas.microsoft.com/office/drawing/2014/main" id="{E24082B2-46B9-D89D-6CD2-75CB6ED0D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9" t="2563" r="58244" b="89359"/>
          <a:stretch>
            <a:fillRect/>
          </a:stretch>
        </p:blipFill>
        <p:spPr bwMode="auto">
          <a:xfrm>
            <a:off x="752567" y="1869693"/>
            <a:ext cx="5819683" cy="355299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" name="Google Shape;23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9750" y="2014537"/>
            <a:ext cx="95250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3"/>
          <p:cNvSpPr txBox="1"/>
          <p:nvPr/>
        </p:nvSpPr>
        <p:spPr>
          <a:xfrm>
            <a:off x="3957084" y="3171911"/>
            <a:ext cx="4560570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¿Alguna Pregunta?</a:t>
            </a:r>
            <a:endParaRPr/>
          </a:p>
        </p:txBody>
      </p:sp>
      <p:sp>
        <p:nvSpPr>
          <p:cNvPr id="234" name="Google Shape;234;p23"/>
          <p:cNvSpPr txBox="1"/>
          <p:nvPr/>
        </p:nvSpPr>
        <p:spPr>
          <a:xfrm>
            <a:off x="3924300" y="3774369"/>
            <a:ext cx="43434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Curso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Inteligencia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Artificial para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Todos</a:t>
            </a:r>
            <a:endParaRPr sz="1800" b="1" dirty="0"/>
          </a:p>
        </p:txBody>
      </p:sp>
      <p:sp>
        <p:nvSpPr>
          <p:cNvPr id="235" name="Google Shape;235;p23"/>
          <p:cNvSpPr txBox="1"/>
          <p:nvPr/>
        </p:nvSpPr>
        <p:spPr>
          <a:xfrm>
            <a:off x="3924300" y="5479582"/>
            <a:ext cx="4343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Dominando</a:t>
            </a:r>
            <a:r>
              <a:rPr lang="en-US" sz="1350" b="0" i="0" u="none" strike="noStrike" cap="none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las </a:t>
            </a:r>
            <a:r>
              <a:rPr lang="en-US" sz="1350" b="0" i="0" u="none" strike="noStrike" cap="none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herramientas</a:t>
            </a:r>
            <a:r>
              <a:rPr lang="en-US" sz="1350" b="0" i="0" u="none" strike="noStrike" cap="none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1350" b="0" i="0" u="none" strike="noStrike" cap="none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futuro</a:t>
            </a:r>
            <a:r>
              <a:rPr lang="en-US" sz="1350" b="0" i="0" u="none" strike="noStrike" cap="none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con Google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Gemini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581025" y="2738437"/>
            <a:ext cx="52292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Para comenzar nuestra experiencia con Gemini, el primer paso es la autenticación segura: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1009650" y="3500437"/>
            <a:ext cx="4800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Elige una cuenta: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Selecciona tu perfil de Google principal para sincronizar tus hilos de trabajo.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952500" y="4310062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Seguridad: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El sistema garantiza que solo tú accedas a tus configuraciones personalizadas y historial.</a:t>
            </a:r>
            <a:endParaRPr/>
          </a:p>
        </p:txBody>
      </p:sp>
      <p:pic>
        <p:nvPicPr>
          <p:cNvPr id="99" name="Google Shape;99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53853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4348162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Paso 1: Acceso y Cuenta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779D04F8-436D-4D6D-A37B-88C910E57FE9}"/>
              </a:ext>
            </a:extLst>
          </p:cNvPr>
          <p:cNvSpPr/>
          <p:nvPr/>
        </p:nvSpPr>
        <p:spPr>
          <a:xfrm flipV="1">
            <a:off x="-31898" y="6624637"/>
            <a:ext cx="12213265" cy="265794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  <p:pic>
        <p:nvPicPr>
          <p:cNvPr id="3" name="Google Shape;102;p14">
            <a:extLst>
              <a:ext uri="{FF2B5EF4-FFF2-40B4-BE49-F238E27FC236}">
                <a16:creationId xmlns:a16="http://schemas.microsoft.com/office/drawing/2014/main" id="{EA7B3119-2994-B6D8-86DD-12D604194F7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4464" t="9605" r="14775" b="10752"/>
          <a:stretch/>
        </p:blipFill>
        <p:spPr>
          <a:xfrm>
            <a:off x="5898188" y="2083981"/>
            <a:ext cx="6105970" cy="3261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771525" y="771525"/>
            <a:ext cx="4990623" cy="123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Paso 2: El Panel Principal</a:t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581025" y="771525"/>
            <a:ext cx="76200" cy="1238250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581025" y="3090862"/>
            <a:ext cx="494347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 vez dentro, nos recibe el panel de bienvenida personalizado.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1924050" y="3900487"/>
            <a:ext cx="225742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"Hola, Hector Miguel"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581025" y="4386262"/>
            <a:ext cx="49434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interfaz es minimalista y está diseñada para que comiences a planificar, estudiar o concretar ideas de inmediato a través de accesos directos dinámicos.</a:t>
            </a:r>
            <a:endParaRPr/>
          </a:p>
        </p:txBody>
      </p:sp>
      <p:pic>
        <p:nvPicPr>
          <p:cNvPr id="2" name="Google Shape;113;p15">
            <a:extLst>
              <a:ext uri="{FF2B5EF4-FFF2-40B4-BE49-F238E27FC236}">
                <a16:creationId xmlns:a16="http://schemas.microsoft.com/office/drawing/2014/main" id="{35B7A8F0-5B75-03ED-D1CF-2DBFAD311E3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6106" r="21334" b="10354"/>
          <a:stretch/>
        </p:blipFill>
        <p:spPr>
          <a:xfrm>
            <a:off x="5687836" y="1377006"/>
            <a:ext cx="5919374" cy="43757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11">
            <a:extLst>
              <a:ext uri="{FF2B5EF4-FFF2-40B4-BE49-F238E27FC236}">
                <a16:creationId xmlns:a16="http://schemas.microsoft.com/office/drawing/2014/main" id="{4254996D-5438-DCB1-A10A-013A25CD9BB1}"/>
              </a:ext>
            </a:extLst>
          </p:cNvPr>
          <p:cNvSpPr/>
          <p:nvPr/>
        </p:nvSpPr>
        <p:spPr>
          <a:xfrm flipV="1">
            <a:off x="-31898" y="6624637"/>
            <a:ext cx="12213265" cy="265794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81025" y="2690812"/>
            <a:ext cx="52292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menú lateral izquierdo es tu centro de organización estratégica: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723900" y="3452812"/>
            <a:ext cx="508635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Nueva conversación: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Inicia chats temáticos limpios.</a:t>
            </a:r>
            <a:endParaRPr/>
          </a:p>
        </p:txBody>
      </p:sp>
      <p:sp>
        <p:nvSpPr>
          <p:cNvPr id="123" name="Google Shape;123;p16"/>
          <p:cNvSpPr/>
          <p:nvPr/>
        </p:nvSpPr>
        <p:spPr>
          <a:xfrm>
            <a:off x="581025" y="3452812"/>
            <a:ext cx="38100" cy="285750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723900" y="3929062"/>
            <a:ext cx="50863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Historial: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Accede a tus conversaciones pasadas de forma rápida.</a:t>
            </a:r>
            <a:endParaRPr/>
          </a:p>
        </p:txBody>
      </p:sp>
      <p:sp>
        <p:nvSpPr>
          <p:cNvPr id="125" name="Google Shape;125;p16"/>
          <p:cNvSpPr/>
          <p:nvPr/>
        </p:nvSpPr>
        <p:spPr>
          <a:xfrm>
            <a:off x="581025" y="3929062"/>
            <a:ext cx="38100" cy="571500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723900" y="4691062"/>
            <a:ext cx="508635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Configuración</a:t>
            </a:r>
            <a:r>
              <a:rPr lang="en-US" sz="15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Ajusta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temas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privacidad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ayuda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27" name="Google Shape;127;p16"/>
          <p:cNvSpPr/>
          <p:nvPr/>
        </p:nvSpPr>
        <p:spPr>
          <a:xfrm>
            <a:off x="581025" y="4691062"/>
            <a:ext cx="38100" cy="285750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Paso 3: Menú y Navegación</a:t>
            </a:r>
            <a:endParaRPr/>
          </a:p>
        </p:txBody>
      </p:sp>
      <p:sp>
        <p:nvSpPr>
          <p:cNvPr id="129" name="Google Shape;129;p16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A1B8780D-804E-C0CE-A4D3-3BCEAB9BC0FE}"/>
              </a:ext>
            </a:extLst>
          </p:cNvPr>
          <p:cNvSpPr/>
          <p:nvPr/>
        </p:nvSpPr>
        <p:spPr>
          <a:xfrm flipV="1">
            <a:off x="-21265" y="6614004"/>
            <a:ext cx="12213265" cy="265794"/>
          </a:xfrm>
          <a:prstGeom prst="rect">
            <a:avLst/>
          </a:prstGeom>
          <a:solidFill>
            <a:srgbClr val="E8755C"/>
          </a:solidFill>
          <a:ln w="12700">
            <a:noFill/>
            <a:prstDash val="solid"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626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55ED60A0-FA65-0277-786E-279F3606A19B}"/>
              </a:ext>
            </a:extLst>
          </p:cNvPr>
          <p:cNvGrpSpPr/>
          <p:nvPr/>
        </p:nvGrpSpPr>
        <p:grpSpPr>
          <a:xfrm>
            <a:off x="261826" y="551560"/>
            <a:ext cx="2880000" cy="2880000"/>
            <a:chOff x="272459" y="1200150"/>
            <a:chExt cx="3486150" cy="3457575"/>
          </a:xfrm>
        </p:grpSpPr>
        <p:pic>
          <p:nvPicPr>
            <p:cNvPr id="135" name="Google Shape;135;p17" descr="image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72459" y="1200150"/>
              <a:ext cx="3486150" cy="3457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" name="Google Shape;138;p17"/>
            <p:cNvSpPr txBox="1"/>
            <p:nvPr/>
          </p:nvSpPr>
          <p:spPr>
            <a:xfrm>
              <a:off x="605357" y="2428875"/>
              <a:ext cx="2820352" cy="400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 i="0" u="none" strike="noStrike" cap="none">
                  <a:solidFill>
                    <a:srgbClr val="3D5A96"/>
                  </a:solidFill>
                  <a:latin typeface="Poppins"/>
                  <a:ea typeface="Poppins"/>
                  <a:cs typeface="Poppins"/>
                  <a:sym typeface="Poppins"/>
                </a:rPr>
                <a:t>Cuadernos</a:t>
              </a:r>
              <a:endParaRPr/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272459" y="2971799"/>
              <a:ext cx="3376866" cy="1662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Espacio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avanzado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para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subir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fuentes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de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información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externas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y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pedirle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a la IA que las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analice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como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un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experto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dirty="0"/>
            </a:p>
          </p:txBody>
        </p:sp>
        <p:pic>
          <p:nvPicPr>
            <p:cNvPr id="144" name="Google Shape;144;p17" descr="image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82171" y="1657350"/>
              <a:ext cx="466725" cy="533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0830C57-8BD8-CA43-8EAE-8514899B9370}"/>
              </a:ext>
            </a:extLst>
          </p:cNvPr>
          <p:cNvGrpSpPr/>
          <p:nvPr/>
        </p:nvGrpSpPr>
        <p:grpSpPr>
          <a:xfrm>
            <a:off x="3970149" y="541599"/>
            <a:ext cx="3547070" cy="2604406"/>
            <a:chOff x="3970149" y="1062592"/>
            <a:chExt cx="3486150" cy="3457575"/>
          </a:xfrm>
        </p:grpSpPr>
        <p:pic>
          <p:nvPicPr>
            <p:cNvPr id="136" name="Google Shape;136;p17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70149" y="1062592"/>
              <a:ext cx="3486150" cy="3457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17"/>
            <p:cNvSpPr txBox="1"/>
            <p:nvPr/>
          </p:nvSpPr>
          <p:spPr>
            <a:xfrm>
              <a:off x="4303047" y="2291317"/>
              <a:ext cx="2820352" cy="400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 i="0" u="none" strike="noStrike" cap="none">
                  <a:solidFill>
                    <a:srgbClr val="3D5A96"/>
                  </a:solidFill>
                  <a:latin typeface="Poppins"/>
                  <a:ea typeface="Poppins"/>
                  <a:cs typeface="Poppins"/>
                  <a:sym typeface="Poppins"/>
                </a:rPr>
                <a:t>Gems</a:t>
              </a:r>
              <a:endParaRPr/>
            </a:p>
          </p:txBody>
        </p:sp>
        <p:sp>
          <p:nvSpPr>
            <p:cNvPr id="141" name="Google Shape;141;p17"/>
            <p:cNvSpPr txBox="1"/>
            <p:nvPr/>
          </p:nvSpPr>
          <p:spPr>
            <a:xfrm>
              <a:off x="4133215" y="2834242"/>
              <a:ext cx="3114084" cy="1379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Versiones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personalizadas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de Gemini.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Crea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un "Tutor de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Manejo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" o un "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Docente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" con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reglas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propias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dirty="0"/>
            </a:p>
          </p:txBody>
        </p:sp>
        <p:pic>
          <p:nvPicPr>
            <p:cNvPr id="145" name="Google Shape;145;p17" descr="image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446524" y="1519792"/>
              <a:ext cx="533400" cy="533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FF92B359-07E4-FE91-68D0-A31FDBE2E6E3}"/>
              </a:ext>
            </a:extLst>
          </p:cNvPr>
          <p:cNvGrpSpPr/>
          <p:nvPr/>
        </p:nvGrpSpPr>
        <p:grpSpPr>
          <a:xfrm>
            <a:off x="3414592" y="3306064"/>
            <a:ext cx="3124800" cy="3122954"/>
            <a:chOff x="8124827" y="2200275"/>
            <a:chExt cx="3486151" cy="3457575"/>
          </a:xfrm>
        </p:grpSpPr>
        <p:pic>
          <p:nvPicPr>
            <p:cNvPr id="137" name="Google Shape;137;p17" descr="image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124827" y="2200275"/>
              <a:ext cx="3486151" cy="3457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7"/>
            <p:cNvSpPr txBox="1"/>
            <p:nvPr/>
          </p:nvSpPr>
          <p:spPr>
            <a:xfrm>
              <a:off x="8457723" y="3429000"/>
              <a:ext cx="2820352" cy="400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 i="0" u="none" strike="noStrike" cap="none">
                  <a:solidFill>
                    <a:srgbClr val="3D5A96"/>
                  </a:solidFill>
                  <a:latin typeface="Poppins"/>
                  <a:ea typeface="Poppins"/>
                  <a:cs typeface="Poppins"/>
                  <a:sym typeface="Poppins"/>
                </a:rPr>
                <a:t>Mis Cosas</a:t>
              </a:r>
              <a:endParaRPr/>
            </a:p>
          </p:txBody>
        </p:sp>
        <p:sp>
          <p:nvSpPr>
            <p:cNvPr id="143" name="Google Shape;143;p17"/>
            <p:cNvSpPr txBox="1"/>
            <p:nvPr/>
          </p:nvSpPr>
          <p:spPr>
            <a:xfrm>
              <a:off x="8310650" y="3971925"/>
              <a:ext cx="3213041" cy="1160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Ubicación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centralizada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para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gestionar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todos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tus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proyectos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modelos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y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archivos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destacados</a:t>
              </a:r>
              <a:r>
                <a:rPr lang="en-US" sz="1500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dirty="0"/>
            </a:p>
          </p:txBody>
        </p:sp>
        <p:pic>
          <p:nvPicPr>
            <p:cNvPr id="146" name="Google Shape;146;p17" descr="image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567862" y="2657475"/>
              <a:ext cx="600075" cy="533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7" name="Google Shape;147;p17"/>
          <p:cNvSpPr txBox="1"/>
          <p:nvPr/>
        </p:nvSpPr>
        <p:spPr>
          <a:xfrm>
            <a:off x="771525" y="6859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 err="1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Cuadernos</a:t>
            </a:r>
            <a:r>
              <a:rPr lang="en-US" sz="3300" b="1" i="0" u="none" strike="noStrike" cap="none" dirty="0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 y Gems</a:t>
            </a:r>
            <a:endParaRPr dirty="0"/>
          </a:p>
        </p:txBody>
      </p:sp>
      <p:sp>
        <p:nvSpPr>
          <p:cNvPr id="148" name="Google Shape;148;p17"/>
          <p:cNvSpPr/>
          <p:nvPr/>
        </p:nvSpPr>
        <p:spPr>
          <a:xfrm>
            <a:off x="581025" y="6859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1">
            <a:extLst>
              <a:ext uri="{FF2B5EF4-FFF2-40B4-BE49-F238E27FC236}">
                <a16:creationId xmlns:a16="http://schemas.microsoft.com/office/drawing/2014/main" id="{4F32661E-86E9-7BCC-9479-5CE7ADC6441F}"/>
              </a:ext>
            </a:extLst>
          </p:cNvPr>
          <p:cNvSpPr/>
          <p:nvPr/>
        </p:nvSpPr>
        <p:spPr>
          <a:xfrm flipV="1">
            <a:off x="-31898" y="6624637"/>
            <a:ext cx="12213265" cy="265794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  <p:pic>
        <p:nvPicPr>
          <p:cNvPr id="7" name="Google Shape;148;p17">
            <a:extLst>
              <a:ext uri="{FF2B5EF4-FFF2-40B4-BE49-F238E27FC236}">
                <a16:creationId xmlns:a16="http://schemas.microsoft.com/office/drawing/2014/main" id="{2E3EB002-1A3E-A3E1-F0BC-40F88EF56BB3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b="1691"/>
          <a:stretch/>
        </p:blipFill>
        <p:spPr>
          <a:xfrm>
            <a:off x="8416156" y="-624"/>
            <a:ext cx="3777225" cy="674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381375"/>
            <a:ext cx="5229225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581025" y="2619375"/>
            <a:ext cx="52292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 la barra de prompt, puedes seleccionar el "cerebro" que Gemini utilizará para tu consulta: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819150" y="3619500"/>
            <a:ext cx="47529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Opciones principales: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819150" y="4000500"/>
            <a:ext cx="47529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Rápido: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respuestas instantáneas.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• </a:t>
            </a: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Razonamiento: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Ideal para lógica compleja.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• </a:t>
            </a:r>
            <a:r>
              <a:rPr lang="en-US" sz="15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Acceso a modelos avanzados.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Paso 4: Modos de Inteligencia</a:t>
            </a:r>
            <a:endParaRPr/>
          </a:p>
        </p:txBody>
      </p:sp>
      <p:sp>
        <p:nvSpPr>
          <p:cNvPr id="161" name="Google Shape;161;p18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083A4766-6069-0FEB-E319-4D0AEAAF47E8}"/>
              </a:ext>
            </a:extLst>
          </p:cNvPr>
          <p:cNvSpPr/>
          <p:nvPr/>
        </p:nvSpPr>
        <p:spPr>
          <a:xfrm flipV="1">
            <a:off x="-31898" y="6624637"/>
            <a:ext cx="12213265" cy="265794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  <p:pic>
        <p:nvPicPr>
          <p:cNvPr id="3" name="Google Shape;154;p18">
            <a:extLst>
              <a:ext uri="{FF2B5EF4-FFF2-40B4-BE49-F238E27FC236}">
                <a16:creationId xmlns:a16="http://schemas.microsoft.com/office/drawing/2014/main" id="{8D175D72-0188-639E-D34E-997DB3EE166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2495" y="2228607"/>
            <a:ext cx="6302476" cy="366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490787"/>
            <a:ext cx="3422600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4625" y="2490787"/>
            <a:ext cx="3422600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8225" y="2490787"/>
            <a:ext cx="3422749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 txBox="1"/>
          <p:nvPr/>
        </p:nvSpPr>
        <p:spPr>
          <a:xfrm>
            <a:off x="2281237" y="4938712"/>
            <a:ext cx="76295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"Elige el modo Razonamiento para análisis crítico y el modo Rápido para asistencia inmediata."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962025" y="2871787"/>
            <a:ext cx="2660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8755C"/>
                </a:solidFill>
                <a:latin typeface="Poppins"/>
                <a:ea typeface="Poppins"/>
                <a:cs typeface="Poppins"/>
                <a:sym typeface="Poppins"/>
              </a:rPr>
              <a:t>1s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962025" y="3729037"/>
            <a:ext cx="26606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Velocidad Respuesta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4765625" y="2871787"/>
            <a:ext cx="2660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8755C"/>
                </a:solidFill>
                <a:latin typeface="Poppins"/>
                <a:ea typeface="Poppins"/>
                <a:cs typeface="Poppins"/>
                <a:sym typeface="Poppins"/>
              </a:rPr>
              <a:t>10x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4765625" y="3729037"/>
            <a:ext cx="26606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Potencia Razonamiento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8569225" y="2871787"/>
            <a:ext cx="2660749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E8755C"/>
                </a:solidFill>
                <a:latin typeface="Poppins"/>
                <a:ea typeface="Poppins"/>
                <a:cs typeface="Poppins"/>
                <a:sym typeface="Poppins"/>
              </a:rPr>
              <a:t>1M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8569225" y="3729037"/>
            <a:ext cx="2660749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Tokens de Contexto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Rápido vs Razonamiento</a:t>
            </a:r>
            <a:endParaRPr/>
          </a:p>
        </p:txBody>
      </p:sp>
      <p:sp>
        <p:nvSpPr>
          <p:cNvPr id="178" name="Google Shape;178;p19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hape 11">
            <a:extLst>
              <a:ext uri="{FF2B5EF4-FFF2-40B4-BE49-F238E27FC236}">
                <a16:creationId xmlns:a16="http://schemas.microsoft.com/office/drawing/2014/main" id="{83FA21DD-0EAB-E14B-4D59-3310EF729AE9}"/>
              </a:ext>
            </a:extLst>
          </p:cNvPr>
          <p:cNvSpPr/>
          <p:nvPr/>
        </p:nvSpPr>
        <p:spPr>
          <a:xfrm flipV="1">
            <a:off x="-21265" y="6614004"/>
            <a:ext cx="12213265" cy="265794"/>
          </a:xfrm>
          <a:prstGeom prst="rect">
            <a:avLst/>
          </a:prstGeom>
          <a:solidFill>
            <a:srgbClr val="E8755C"/>
          </a:solidFill>
          <a:ln w="12700">
            <a:noFill/>
            <a:prstDash val="solid"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581025" y="2900362"/>
            <a:ext cx="522922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 hacer clic en el botón Herramientas, desplegamos un universo de posibilidades extendidas:</a:t>
            </a:r>
            <a:endParaRPr/>
          </a:p>
        </p:txBody>
      </p:sp>
      <p:sp>
        <p:nvSpPr>
          <p:cNvPr id="187" name="Google Shape;187;p20"/>
          <p:cNvSpPr txBox="1"/>
          <p:nvPr/>
        </p:nvSpPr>
        <p:spPr>
          <a:xfrm>
            <a:off x="581025" y="3662362"/>
            <a:ext cx="52292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• Crear imagen: Generación visual.</a:t>
            </a:r>
            <a:endParaRPr/>
          </a:p>
        </p:txBody>
      </p:sp>
      <p:sp>
        <p:nvSpPr>
          <p:cNvPr id="188" name="Google Shape;188;p20"/>
          <p:cNvSpPr txBox="1"/>
          <p:nvPr/>
        </p:nvSpPr>
        <p:spPr>
          <a:xfrm>
            <a:off x="581025" y="4090987"/>
            <a:ext cx="52292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• Canvas: Herramienta colaborativa.</a:t>
            </a:r>
            <a:endParaRPr/>
          </a:p>
        </p:txBody>
      </p:sp>
      <p:sp>
        <p:nvSpPr>
          <p:cNvPr id="189" name="Google Shape;189;p20"/>
          <p:cNvSpPr txBox="1"/>
          <p:nvPr/>
        </p:nvSpPr>
        <p:spPr>
          <a:xfrm>
            <a:off x="581025" y="4519612"/>
            <a:ext cx="52292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D5A96"/>
                </a:solidFill>
                <a:latin typeface="Lato"/>
                <a:ea typeface="Lato"/>
                <a:cs typeface="Lato"/>
                <a:sym typeface="Lato"/>
              </a:rPr>
              <a:t>• Deep Research: Investigación profunda.</a:t>
            </a:r>
            <a:endParaRPr/>
          </a:p>
        </p:txBody>
      </p:sp>
      <p:sp>
        <p:nvSpPr>
          <p:cNvPr id="190" name="Google Shape;190;p20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Paso 5: Herramientas Creativas</a:t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189;p20">
            <a:extLst>
              <a:ext uri="{FF2B5EF4-FFF2-40B4-BE49-F238E27FC236}">
                <a16:creationId xmlns:a16="http://schemas.microsoft.com/office/drawing/2014/main" id="{99BAA30C-E1B3-0010-59A3-433B0078AAF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4503" y="1929224"/>
            <a:ext cx="6254614" cy="43477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11">
            <a:extLst>
              <a:ext uri="{FF2B5EF4-FFF2-40B4-BE49-F238E27FC236}">
                <a16:creationId xmlns:a16="http://schemas.microsoft.com/office/drawing/2014/main" id="{537DDD1A-9106-9AD8-A1FF-5C4BE0D4095B}"/>
              </a:ext>
            </a:extLst>
          </p:cNvPr>
          <p:cNvSpPr/>
          <p:nvPr/>
        </p:nvSpPr>
        <p:spPr>
          <a:xfrm flipV="1">
            <a:off x="-31898" y="6624637"/>
            <a:ext cx="12213265" cy="265794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"/>
          <p:cNvSpPr txBox="1"/>
          <p:nvPr/>
        </p:nvSpPr>
        <p:spPr>
          <a:xfrm>
            <a:off x="704850" y="237582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704850" y="2804450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4" name="Google Shape;204;p21"/>
          <p:cNvSpPr txBox="1"/>
          <p:nvPr/>
        </p:nvSpPr>
        <p:spPr>
          <a:xfrm>
            <a:off x="704850" y="323307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BA9187-2B67-FCE7-D9FE-FC893261E792}"/>
              </a:ext>
            </a:extLst>
          </p:cNvPr>
          <p:cNvGrpSpPr/>
          <p:nvPr/>
        </p:nvGrpSpPr>
        <p:grpSpPr>
          <a:xfrm>
            <a:off x="581025" y="1550027"/>
            <a:ext cx="5229225" cy="1905000"/>
            <a:chOff x="581025" y="2900362"/>
            <a:chExt cx="5229225" cy="1905000"/>
          </a:xfrm>
        </p:grpSpPr>
        <p:sp>
          <p:nvSpPr>
            <p:cNvPr id="198" name="Google Shape;198;p21"/>
            <p:cNvSpPr txBox="1"/>
            <p:nvPr/>
          </p:nvSpPr>
          <p:spPr>
            <a:xfrm>
              <a:off x="581025" y="2900362"/>
              <a:ext cx="5229225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El icono del "+" permite enriquecer el contexto de nuestra consulta mediante fuentes externas:</a:t>
              </a:r>
              <a:endParaRPr/>
            </a:p>
          </p:txBody>
        </p:sp>
        <p:sp>
          <p:nvSpPr>
            <p:cNvPr id="201" name="Google Shape;201;p21"/>
            <p:cNvSpPr txBox="1"/>
            <p:nvPr/>
          </p:nvSpPr>
          <p:spPr>
            <a:xfrm>
              <a:off x="819150" y="3662362"/>
              <a:ext cx="4991100" cy="285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Subir archivos:</a:t>
              </a:r>
              <a:r>
                <a:rPr lang="en-US" sz="1500" b="0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PDFs o documentos locales.</a:t>
              </a:r>
              <a:endParaRPr/>
            </a:p>
          </p:txBody>
        </p:sp>
        <p:sp>
          <p:nvSpPr>
            <p:cNvPr id="203" name="Google Shape;203;p21"/>
            <p:cNvSpPr txBox="1"/>
            <p:nvPr/>
          </p:nvSpPr>
          <p:spPr>
            <a:xfrm>
              <a:off x="819150" y="4090987"/>
              <a:ext cx="4991100" cy="285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Google Drive:</a:t>
              </a:r>
              <a:r>
                <a:rPr lang="en-US" sz="1500" b="0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Integración directa.</a:t>
              </a:r>
              <a:endParaRPr/>
            </a:p>
          </p:txBody>
        </p:sp>
        <p:sp>
          <p:nvSpPr>
            <p:cNvPr id="205" name="Google Shape;205;p21"/>
            <p:cNvSpPr txBox="1"/>
            <p:nvPr/>
          </p:nvSpPr>
          <p:spPr>
            <a:xfrm>
              <a:off x="819150" y="4519612"/>
              <a:ext cx="4991100" cy="285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30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NotebookLM:</a:t>
              </a:r>
              <a:r>
                <a:rPr lang="en-US" sz="1500" b="0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Sincronización de notas.</a:t>
              </a:r>
              <a:endParaRPr/>
            </a:p>
          </p:txBody>
        </p:sp>
      </p:grpSp>
      <p:sp>
        <p:nvSpPr>
          <p:cNvPr id="206" name="Google Shape;206;p21"/>
          <p:cNvSpPr txBox="1"/>
          <p:nvPr/>
        </p:nvSpPr>
        <p:spPr>
          <a:xfrm>
            <a:off x="771525" y="581025"/>
            <a:ext cx="11381422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3D5A96"/>
                </a:solidFill>
                <a:latin typeface="Poppins"/>
                <a:ea typeface="Poppins"/>
                <a:cs typeface="Poppins"/>
                <a:sym typeface="Poppins"/>
              </a:rPr>
              <a:t>Paso 6: Adjuntar y Conectar</a:t>
            </a:r>
            <a:endParaRPr/>
          </a:p>
        </p:txBody>
      </p:sp>
      <p:sp>
        <p:nvSpPr>
          <p:cNvPr id="207" name="Google Shape;207;p21"/>
          <p:cNvSpPr/>
          <p:nvPr/>
        </p:nvSpPr>
        <p:spPr>
          <a:xfrm>
            <a:off x="581025" y="581025"/>
            <a:ext cx="76200" cy="619125"/>
          </a:xfrm>
          <a:prstGeom prst="rect">
            <a:avLst/>
          </a:prstGeom>
          <a:solidFill>
            <a:srgbClr val="D05A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204;p21">
            <a:extLst>
              <a:ext uri="{FF2B5EF4-FFF2-40B4-BE49-F238E27FC236}">
                <a16:creationId xmlns:a16="http://schemas.microsoft.com/office/drawing/2014/main" id="{1C52511F-2C18-1059-4014-3A2D353EFF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t="6061"/>
          <a:stretch/>
        </p:blipFill>
        <p:spPr>
          <a:xfrm>
            <a:off x="2905342" y="3923414"/>
            <a:ext cx="6656401" cy="25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11">
            <a:extLst>
              <a:ext uri="{FF2B5EF4-FFF2-40B4-BE49-F238E27FC236}">
                <a16:creationId xmlns:a16="http://schemas.microsoft.com/office/drawing/2014/main" id="{D4AD976B-D046-9647-13E4-A3B43C8CB59E}"/>
              </a:ext>
            </a:extLst>
          </p:cNvPr>
          <p:cNvSpPr/>
          <p:nvPr/>
        </p:nvSpPr>
        <p:spPr>
          <a:xfrm flipV="1">
            <a:off x="-31898" y="6624637"/>
            <a:ext cx="12213265" cy="265794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450</Words>
  <Application>Microsoft Office PowerPoint</Application>
  <PresentationFormat>Panorámica</PresentationFormat>
  <Paragraphs>59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Lato</vt:lpstr>
      <vt:lpstr>Calibri</vt:lpstr>
      <vt:lpstr>Poppins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Hector Miguel Palomares Maldonado</cp:lastModifiedBy>
  <cp:revision>2</cp:revision>
  <dcterms:modified xsi:type="dcterms:W3CDTF">2026-05-11T05:54:37Z</dcterms:modified>
</cp:coreProperties>
</file>